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7473B-CF91-43C0-AE6E-F246A081C9B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408059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7473B-CF91-43C0-AE6E-F246A081C9B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54313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7473B-CF91-43C0-AE6E-F246A081C9B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425977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7473B-CF91-43C0-AE6E-F246A081C9B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92445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7473B-CF91-43C0-AE6E-F246A081C9B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14872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7473B-CF91-43C0-AE6E-F246A081C9B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580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7473B-CF91-43C0-AE6E-F246A081C9B6}" type="datetimeFigureOut">
              <a:rPr lang="en-US" smtClean="0"/>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64703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7473B-CF91-43C0-AE6E-F246A081C9B6}"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55157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7473B-CF91-43C0-AE6E-F246A081C9B6}"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382048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7473B-CF91-43C0-AE6E-F246A081C9B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129365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7473B-CF91-43C0-AE6E-F246A081C9B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6FC05F-1C2E-4388-9586-AF5CFFA351C0}" type="slidenum">
              <a:rPr lang="en-US" smtClean="0"/>
              <a:t>‹#›</a:t>
            </a:fld>
            <a:endParaRPr lang="en-US"/>
          </a:p>
        </p:txBody>
      </p:sp>
    </p:spTree>
    <p:extLst>
      <p:ext uri="{BB962C8B-B14F-4D97-AF65-F5344CB8AC3E}">
        <p14:creationId xmlns:p14="http://schemas.microsoft.com/office/powerpoint/2010/main" val="252371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7473B-CF91-43C0-AE6E-F246A081C9B6}" type="datetimeFigureOut">
              <a:rPr lang="en-US" smtClean="0"/>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FC05F-1C2E-4388-9586-AF5CFFA351C0}" type="slidenum">
              <a:rPr lang="en-US" smtClean="0"/>
              <a:t>‹#›</a:t>
            </a:fld>
            <a:endParaRPr lang="en-US"/>
          </a:p>
        </p:txBody>
      </p:sp>
    </p:spTree>
    <p:extLst>
      <p:ext uri="{BB962C8B-B14F-4D97-AF65-F5344CB8AC3E}">
        <p14:creationId xmlns:p14="http://schemas.microsoft.com/office/powerpoint/2010/main" val="397621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Dissecting the Economic 1%</a:t>
            </a:r>
            <a:endParaRPr lang="en-US" dirty="0"/>
          </a:p>
        </p:txBody>
      </p:sp>
      <p:sp>
        <p:nvSpPr>
          <p:cNvPr id="3" name="Subtitle 2"/>
          <p:cNvSpPr>
            <a:spLocks noGrp="1"/>
          </p:cNvSpPr>
          <p:nvPr>
            <p:ph type="subTitle" idx="1"/>
          </p:nvPr>
        </p:nvSpPr>
        <p:spPr/>
        <p:txBody>
          <a:bodyPr/>
          <a:lstStyle/>
          <a:p>
            <a:r>
              <a:rPr lang="en-US" dirty="0" smtClean="0"/>
              <a:t>Jason Makansi</a:t>
            </a:r>
            <a:endParaRPr lang="en-US" dirty="0"/>
          </a:p>
        </p:txBody>
      </p:sp>
    </p:spTree>
    <p:extLst>
      <p:ext uri="{BB962C8B-B14F-4D97-AF65-F5344CB8AC3E}">
        <p14:creationId xmlns:p14="http://schemas.microsoft.com/office/powerpoint/2010/main" val="173880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policy – the 0.1% (300,000 individuals?)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those who set fiscal policy and then those who carry out fiscal policy – i.e., spend the government’s money (our money!) – or are the beneficiaries of fiscal </a:t>
            </a:r>
            <a:r>
              <a:rPr lang="en-US" dirty="0" smtClean="0"/>
              <a:t>policy</a:t>
            </a:r>
          </a:p>
          <a:p>
            <a:r>
              <a:rPr lang="en-US" dirty="0" smtClean="0"/>
              <a:t>Included here are all those firms, corporations, interest groups, </a:t>
            </a:r>
            <a:r>
              <a:rPr lang="en-US" dirty="0" err="1" smtClean="0"/>
              <a:t>etc</a:t>
            </a:r>
            <a:r>
              <a:rPr lang="en-US" dirty="0" smtClean="0"/>
              <a:t>, which seek direct tax relief, subsidies, incentives, and appropriations that enhance their abilities to make money or stay funded</a:t>
            </a:r>
            <a:endParaRPr lang="en-US" dirty="0" smtClean="0"/>
          </a:p>
          <a:p>
            <a:pPr lvl="1"/>
            <a:r>
              <a:rPr lang="en-US" dirty="0" smtClean="0"/>
              <a:t>Government agencies which are appropriated money and disburse it to contractors (directors, managers, </a:t>
            </a:r>
            <a:r>
              <a:rPr lang="en-US" dirty="0" err="1" smtClean="0"/>
              <a:t>etc</a:t>
            </a:r>
            <a:r>
              <a:rPr lang="en-US" dirty="0" smtClean="0"/>
              <a:t>; not everyone, in other words</a:t>
            </a:r>
            <a:r>
              <a:rPr lang="en-US" dirty="0" smtClean="0"/>
              <a:t>)</a:t>
            </a:r>
          </a:p>
          <a:p>
            <a:pPr lvl="1"/>
            <a:r>
              <a:rPr lang="en-US" dirty="0" smtClean="0"/>
              <a:t>Lobbying, policy, and interest groups</a:t>
            </a:r>
            <a:endParaRPr lang="en-US" dirty="0" smtClean="0"/>
          </a:p>
          <a:p>
            <a:pPr lvl="1"/>
            <a:r>
              <a:rPr lang="en-US" dirty="0" smtClean="0"/>
              <a:t>Management of Fortune 500 companies </a:t>
            </a:r>
          </a:p>
          <a:p>
            <a:pPr lvl="1"/>
            <a:r>
              <a:rPr lang="en-US" dirty="0" smtClean="0"/>
              <a:t>Academic institutions (who do the “research”)</a:t>
            </a:r>
          </a:p>
          <a:p>
            <a:pPr lvl="1"/>
            <a:r>
              <a:rPr lang="en-US" dirty="0" smtClean="0"/>
              <a:t>Non-profit and NGO organizations</a:t>
            </a:r>
          </a:p>
          <a:p>
            <a:pPr lvl="1"/>
            <a:endParaRPr lang="en-US" dirty="0"/>
          </a:p>
        </p:txBody>
      </p:sp>
    </p:spTree>
    <p:extLst>
      <p:ext uri="{BB962C8B-B14F-4D97-AF65-F5344CB8AC3E}">
        <p14:creationId xmlns:p14="http://schemas.microsoft.com/office/powerpoint/2010/main" val="404112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rest of the 1% (3-million Americans)...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Doctors and other professionals</a:t>
            </a:r>
          </a:p>
          <a:p>
            <a:r>
              <a:rPr lang="en-US" dirty="0" smtClean="0"/>
              <a:t>Financial services professionals</a:t>
            </a:r>
          </a:p>
          <a:p>
            <a:r>
              <a:rPr lang="en-US" dirty="0" smtClean="0"/>
              <a:t>Lawyers, many of which facilitate the functions listed on previous slides</a:t>
            </a:r>
          </a:p>
          <a:p>
            <a:r>
              <a:rPr lang="en-US" dirty="0" smtClean="0"/>
              <a:t>Media executives, entertainers, sports stars, and artists</a:t>
            </a:r>
          </a:p>
          <a:p>
            <a:r>
              <a:rPr lang="en-US" dirty="0" smtClean="0"/>
              <a:t>Elite university chancellors and professors</a:t>
            </a:r>
          </a:p>
          <a:p>
            <a:r>
              <a:rPr lang="en-US" dirty="0" smtClean="0"/>
              <a:t>Small and mid-size business executives</a:t>
            </a:r>
          </a:p>
          <a:p>
            <a:r>
              <a:rPr lang="en-US" dirty="0" smtClean="0"/>
              <a:t>Tech and other entrepreneurs</a:t>
            </a:r>
          </a:p>
          <a:p>
            <a:r>
              <a:rPr lang="en-US" dirty="0" smtClean="0"/>
              <a:t>Anyone else who makes over $300K annually</a:t>
            </a:r>
          </a:p>
          <a:p>
            <a:pPr marL="457200" lvl="1" indent="0">
              <a:buNone/>
            </a:pPr>
            <a:r>
              <a:rPr lang="en-US" dirty="0" smtClean="0"/>
              <a:t>These people are included for their ability to contribute to campaigns, propagate information, buy access to government networks, or because they are courted by the elite to intermediate messaging to, and regional and local influence of, the 99%.</a:t>
            </a:r>
            <a:endParaRPr lang="en-US" dirty="0"/>
          </a:p>
        </p:txBody>
      </p:sp>
    </p:spTree>
    <p:extLst>
      <p:ext uri="{BB962C8B-B14F-4D97-AF65-F5344CB8AC3E}">
        <p14:creationId xmlns:p14="http://schemas.microsoft.com/office/powerpoint/2010/main" val="4076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is only part of the story…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fully appreciate the master-slave (figurative) relationship between the 99% and the 1%, you have to understand the component parts of the 1%</a:t>
            </a:r>
          </a:p>
          <a:p>
            <a:r>
              <a:rPr lang="en-US" dirty="0" smtClean="0"/>
              <a:t>The critical distinction is that the U.S. financial system is a global financial system. The cream of the financial elite sets monetary policy, the parameters for how the U.S. economy will function.</a:t>
            </a:r>
          </a:p>
          <a:p>
            <a:r>
              <a:rPr lang="en-US" dirty="0" smtClean="0"/>
              <a:t>Although large corporations can influence the financial system, they are also victims of monetary policy.</a:t>
            </a:r>
          </a:p>
          <a:p>
            <a:r>
              <a:rPr lang="en-US" dirty="0" smtClean="0"/>
              <a:t>Monetary policy is distinct from fiscal policy but both drive the general economy</a:t>
            </a:r>
            <a:endParaRPr lang="en-US" dirty="0"/>
          </a:p>
        </p:txBody>
      </p:sp>
    </p:spTree>
    <p:extLst>
      <p:ext uri="{BB962C8B-B14F-4D97-AF65-F5344CB8AC3E}">
        <p14:creationId xmlns:p14="http://schemas.microsoft.com/office/powerpoint/2010/main" val="110959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warfare is beside the point…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isn’t about who has money and who doesn’t</a:t>
            </a:r>
          </a:p>
          <a:p>
            <a:r>
              <a:rPr lang="en-US" dirty="0" smtClean="0"/>
              <a:t>It’s not about banks and non-banks</a:t>
            </a:r>
          </a:p>
          <a:p>
            <a:r>
              <a:rPr lang="en-US" dirty="0" smtClean="0"/>
              <a:t>It’s not about large corporations and small business</a:t>
            </a:r>
          </a:p>
          <a:p>
            <a:r>
              <a:rPr lang="en-US" dirty="0" smtClean="0"/>
              <a:t>It’s about who has power and who doesn’t</a:t>
            </a:r>
          </a:p>
          <a:p>
            <a:r>
              <a:rPr lang="en-US" dirty="0" smtClean="0"/>
              <a:t>It’s about who sets the rules of the game and who don’t</a:t>
            </a:r>
          </a:p>
          <a:p>
            <a:r>
              <a:rPr lang="en-US" dirty="0" smtClean="0"/>
              <a:t>It’s about the elite club which sets the rules </a:t>
            </a:r>
            <a:r>
              <a:rPr lang="en-US" i="1" dirty="0" smtClean="0"/>
              <a:t>and operates outside of the political parties</a:t>
            </a:r>
            <a:r>
              <a:rPr lang="en-US" dirty="0" smtClean="0"/>
              <a:t>.</a:t>
            </a:r>
          </a:p>
          <a:p>
            <a:r>
              <a:rPr lang="en-US" dirty="0" smtClean="0"/>
              <a:t>It’s about a financial system specifically constructed to vacuum money upwards from the general economy and the government</a:t>
            </a:r>
          </a:p>
        </p:txBody>
      </p:sp>
    </p:spTree>
    <p:extLst>
      <p:ext uri="{BB962C8B-B14F-4D97-AF65-F5344CB8AC3E}">
        <p14:creationId xmlns:p14="http://schemas.microsoft.com/office/powerpoint/2010/main" val="26648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Engineering</a:t>
            </a:r>
            <a:endParaRPr lang="en-US" dirty="0"/>
          </a:p>
        </p:txBody>
      </p:sp>
      <p:sp>
        <p:nvSpPr>
          <p:cNvPr id="3" name="Content Placeholder 2"/>
          <p:cNvSpPr>
            <a:spLocks noGrp="1"/>
          </p:cNvSpPr>
          <p:nvPr>
            <p:ph idx="1"/>
          </p:nvPr>
        </p:nvSpPr>
        <p:spPr/>
        <p:txBody>
          <a:bodyPr>
            <a:normAutofit fontScale="92500"/>
          </a:bodyPr>
          <a:lstStyle/>
          <a:p>
            <a:r>
              <a:rPr lang="en-US" dirty="0" smtClean="0"/>
              <a:t>Banks, lenders, hedge and equity funds, insurance companies, government entities, </a:t>
            </a:r>
            <a:r>
              <a:rPr lang="en-US" dirty="0" err="1" smtClean="0"/>
              <a:t>etc</a:t>
            </a:r>
            <a:r>
              <a:rPr lang="en-US" dirty="0" smtClean="0"/>
              <a:t>, serve a useful function in the economy. They aggregate money and lend it to others so businesses can grow more quickly.</a:t>
            </a:r>
          </a:p>
          <a:p>
            <a:r>
              <a:rPr lang="en-US" dirty="0" smtClean="0"/>
              <a:t>Financial engineers inside banks, insurance companies, hedge and private equity funds, and some government agencies are agents of speculation and complicated investment vehicles</a:t>
            </a:r>
            <a:endParaRPr lang="en-US" dirty="0"/>
          </a:p>
        </p:txBody>
      </p:sp>
    </p:spTree>
    <p:extLst>
      <p:ext uri="{BB962C8B-B14F-4D97-AF65-F5344CB8AC3E}">
        <p14:creationId xmlns:p14="http://schemas.microsoft.com/office/powerpoint/2010/main" val="121800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engineering is</a:t>
            </a:r>
            <a:br>
              <a:rPr lang="en-US" dirty="0" smtClean="0"/>
            </a:br>
            <a:r>
              <a:rPr lang="en-US" dirty="0" smtClean="0"/>
              <a:t>corrupt and immoral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Principally, financial engineers make their egregious profits in three ways:</a:t>
            </a:r>
          </a:p>
          <a:p>
            <a:pPr lvl="1"/>
            <a:r>
              <a:rPr lang="en-US" dirty="0" smtClean="0"/>
              <a:t>By increasing volatility in the marketplace</a:t>
            </a:r>
          </a:p>
          <a:p>
            <a:pPr lvl="1"/>
            <a:r>
              <a:rPr lang="en-US" dirty="0" smtClean="0"/>
              <a:t>By confusing the buyers and sellers in the deals they are “facilitating”</a:t>
            </a:r>
          </a:p>
          <a:p>
            <a:pPr lvl="1"/>
            <a:r>
              <a:rPr lang="en-US" dirty="0" smtClean="0"/>
              <a:t>By working with government officials, often undetected, to change legislation and standards so that they can (1) achieve a protected position with little or no competition, such as setting accounting standards, (2) increase volatility, and/or (3) confuse buyers and sellers.</a:t>
            </a:r>
            <a:endParaRPr lang="en-US" dirty="0"/>
          </a:p>
        </p:txBody>
      </p:sp>
    </p:spTree>
    <p:extLst>
      <p:ext uri="{BB962C8B-B14F-4D97-AF65-F5344CB8AC3E}">
        <p14:creationId xmlns:p14="http://schemas.microsoft.com/office/powerpoint/2010/main" val="204216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parts of the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Federal Reserve –sets monetary policy (a handful of elite)</a:t>
            </a:r>
          </a:p>
          <a:p>
            <a:r>
              <a:rPr lang="en-US" dirty="0" smtClean="0"/>
              <a:t>Those who influence and implement monetary policy (0.001%) and regulate the financial system</a:t>
            </a:r>
          </a:p>
          <a:p>
            <a:r>
              <a:rPr lang="en-US" dirty="0" smtClean="0"/>
              <a:t>Those who set and implement fiscal policy (0.01%)</a:t>
            </a:r>
          </a:p>
          <a:p>
            <a:r>
              <a:rPr lang="en-US" dirty="0" smtClean="0"/>
              <a:t>Those who work (and those who fund them) the halls of government to obtain tax relief, incentives, subsidies, government contracts, and other pieces of government largesse (0.1%)</a:t>
            </a:r>
          </a:p>
          <a:p>
            <a:r>
              <a:rPr lang="en-US" dirty="0" smtClean="0"/>
              <a:t>Those with enough money or earning power to be mostly unaffected by all of the above (1.0%)</a:t>
            </a:r>
          </a:p>
          <a:p>
            <a:endParaRPr lang="en-US" dirty="0"/>
          </a:p>
        </p:txBody>
      </p:sp>
    </p:spTree>
    <p:extLst>
      <p:ext uri="{BB962C8B-B14F-4D97-AF65-F5344CB8AC3E}">
        <p14:creationId xmlns:p14="http://schemas.microsoft.com/office/powerpoint/2010/main" val="266175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Monetary policy – the</a:t>
            </a:r>
            <a:br>
              <a:rPr lang="en-US" dirty="0" smtClean="0"/>
            </a:br>
            <a:r>
              <a:rPr lang="en-US" dirty="0" smtClean="0"/>
              <a:t>0.0001% (~300 elites total?)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Federal Reserve sets interest rates and makes sure they are </a:t>
            </a:r>
            <a:r>
              <a:rPr lang="en-US" i="1" dirty="0" smtClean="0"/>
              <a:t>aligned with our stated policy of maintaining the dollar as the world’s reserve currency</a:t>
            </a:r>
            <a:r>
              <a:rPr lang="en-US" dirty="0" smtClean="0"/>
              <a:t>. It isn’t just about Americans.</a:t>
            </a:r>
          </a:p>
          <a:p>
            <a:r>
              <a:rPr lang="en-US" dirty="0" smtClean="0"/>
              <a:t>The Federal Reserve has only one point of oversight in our government – the Secretary of the Treasury who reports to the President</a:t>
            </a:r>
          </a:p>
          <a:p>
            <a:r>
              <a:rPr lang="en-US" dirty="0" smtClean="0"/>
              <a:t>The Federal Reserve does not need Congressional approval to do anything but is required to report to Congress and appear at their request.</a:t>
            </a:r>
          </a:p>
        </p:txBody>
      </p:sp>
    </p:spTree>
    <p:extLst>
      <p:ext uri="{BB962C8B-B14F-4D97-AF65-F5344CB8AC3E}">
        <p14:creationId xmlns:p14="http://schemas.microsoft.com/office/powerpoint/2010/main" val="14856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Monetary policy (2) – the 0.001% (3000 individuals)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system of elites around monetary policy</a:t>
            </a:r>
          </a:p>
          <a:p>
            <a:pPr lvl="1"/>
            <a:r>
              <a:rPr lang="en-US" dirty="0" smtClean="0"/>
              <a:t>The President, the Secretary of the Treasury, and the President’s Council of Economic Advisors</a:t>
            </a:r>
          </a:p>
          <a:p>
            <a:pPr lvl="1"/>
            <a:r>
              <a:rPr lang="en-US" dirty="0" smtClean="0"/>
              <a:t>Global banking entities, e.g., the International Monetary Fund, the World Bank, the European Central Bank, etc.</a:t>
            </a:r>
          </a:p>
          <a:p>
            <a:pPr lvl="1"/>
            <a:r>
              <a:rPr lang="en-US" dirty="0" smtClean="0"/>
              <a:t>The Federal Reserve Board and the regional Federal Reserve bank directors</a:t>
            </a:r>
          </a:p>
          <a:p>
            <a:pPr lvl="1"/>
            <a:r>
              <a:rPr lang="en-US" dirty="0" smtClean="0"/>
              <a:t>Heads of regulatory agencies – Securities and Exchange Commission, Federal Deposit Insurance Corp, Financial Accounting Standards Board, Commodities Futures Trading Commission, Office of the Comptroller of the Currency, </a:t>
            </a:r>
          </a:p>
          <a:p>
            <a:pPr lvl="1"/>
            <a:r>
              <a:rPr lang="en-US" dirty="0" smtClean="0"/>
              <a:t>Elite academics who specialize in, and analyze, monetary policy and are confidants of the Fed. They mostly originate from the most elite of universities, especially Harvard</a:t>
            </a:r>
          </a:p>
          <a:p>
            <a:pPr lvl="1"/>
            <a:r>
              <a:rPr lang="en-US" dirty="0" smtClean="0"/>
              <a:t>Influencing bodies in Washington, especially the Council on Foreign Relations, Institute for International Economics, and several others</a:t>
            </a:r>
          </a:p>
          <a:p>
            <a:pPr lvl="1"/>
            <a:r>
              <a:rPr lang="en-US" dirty="0" smtClean="0"/>
              <a:t>Executives of the very largest Wall Street banks which buy and sell financial instruments issued by the Fed.</a:t>
            </a:r>
          </a:p>
          <a:p>
            <a:pPr marL="914400" lvl="2" indent="0">
              <a:buNone/>
            </a:pPr>
            <a:r>
              <a:rPr lang="en-US" dirty="0" smtClean="0"/>
              <a:t>Post-2008 financial crisis, the banking system is no longer a “free market.” They are too big to fail. They are the government!</a:t>
            </a:r>
          </a:p>
        </p:txBody>
      </p:sp>
    </p:spTree>
    <p:extLst>
      <p:ext uri="{BB962C8B-B14F-4D97-AF65-F5344CB8AC3E}">
        <p14:creationId xmlns:p14="http://schemas.microsoft.com/office/powerpoint/2010/main" val="38583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Policy –the 0.01%</a:t>
            </a:r>
            <a:br>
              <a:rPr lang="en-US" dirty="0" smtClean="0"/>
            </a:br>
            <a:r>
              <a:rPr lang="en-US" dirty="0" smtClean="0"/>
              <a:t>(30,000 individuals?)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Fiscal policy has to do with the government’s budget (and the deficit) – spending (appropriations for each branch of the government) and revenue (taxation)– and is as affected by monetary policy as the rest of us.</a:t>
            </a:r>
          </a:p>
          <a:p>
            <a:pPr lvl="1"/>
            <a:r>
              <a:rPr lang="en-US" dirty="0" smtClean="0"/>
              <a:t>Pertinent Congressional committees, e.g., House Ways &amp; Means Committee, Senate Appropriations, Senate Banking, Housing, and Urban Affairs, Budget, Foreign Affairs, House Committee on Financial Services, and others</a:t>
            </a:r>
          </a:p>
          <a:p>
            <a:pPr lvl="1"/>
            <a:r>
              <a:rPr lang="en-US" dirty="0" smtClean="0"/>
              <a:t>President’s Council of Economic Advisors and others in the Administrative Branch</a:t>
            </a:r>
          </a:p>
          <a:p>
            <a:pPr lvl="1"/>
            <a:r>
              <a:rPr lang="en-US" dirty="0" smtClean="0"/>
              <a:t>Commensurate state government elected officials and legislative and administrative committees</a:t>
            </a:r>
          </a:p>
          <a:p>
            <a:pPr lvl="1"/>
            <a:r>
              <a:rPr lang="en-US" dirty="0" smtClean="0"/>
              <a:t>Lobbying organizations which advocate on behalf of their clients for funding programs</a:t>
            </a:r>
          </a:p>
          <a:p>
            <a:pPr lvl="1"/>
            <a:r>
              <a:rPr lang="en-US" dirty="0" smtClean="0"/>
              <a:t>Policy organizations (federal and state) which seek to influence government budgetary outcomes, e.g., US Chamber of Commerce</a:t>
            </a:r>
          </a:p>
          <a:p>
            <a:pPr lvl="1"/>
            <a:r>
              <a:rPr lang="en-US" dirty="0" smtClean="0"/>
              <a:t>Academic, partisan, non-partisan, bi-partisan organizations and people who seek to influence the budgeting process</a:t>
            </a:r>
          </a:p>
          <a:p>
            <a:pPr lvl="1"/>
            <a:r>
              <a:rPr lang="en-US" dirty="0" smtClean="0"/>
              <a:t>Executives of the largest U.S. corporations (or foreign entities with a large American footprint or presence)</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31875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1141</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Dissecting the Economic 1%</vt:lpstr>
      <vt:lpstr>1% is only part of the story…</vt:lpstr>
      <vt:lpstr>Class warfare is beside the point…</vt:lpstr>
      <vt:lpstr>Financial Engineering</vt:lpstr>
      <vt:lpstr>Financial engineering is corrupt and immoral</vt:lpstr>
      <vt:lpstr>Component parts of the 1%...</vt:lpstr>
      <vt:lpstr>Monetary policy – the 0.0001% (~300 elites total?)</vt:lpstr>
      <vt:lpstr>Monetary policy (2) – the 0.001% (3000 individuals)</vt:lpstr>
      <vt:lpstr>Fiscal Policy –the 0.01% (30,000 individuals?)</vt:lpstr>
      <vt:lpstr>Fiscal policy – the 0.1% (300,000 individuals?)</vt:lpstr>
      <vt:lpstr>The rest of the 1% (3-million Americans)...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Dissecting the Economic 1%</dc:title>
  <dc:creator>owner</dc:creator>
  <cp:lastModifiedBy>owner</cp:lastModifiedBy>
  <cp:revision>13</cp:revision>
  <dcterms:created xsi:type="dcterms:W3CDTF">2012-01-16T22:18:28Z</dcterms:created>
  <dcterms:modified xsi:type="dcterms:W3CDTF">2012-01-17T00:20:10Z</dcterms:modified>
</cp:coreProperties>
</file>